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61" r:id="rId2"/>
    <p:sldId id="262" r:id="rId3"/>
    <p:sldId id="263" r:id="rId4"/>
    <p:sldId id="26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60253" autoAdjust="0"/>
  </p:normalViewPr>
  <p:slideViewPr>
    <p:cSldViewPr snapToGrid="0">
      <p:cViewPr varScale="1">
        <p:scale>
          <a:sx n="70" d="100"/>
          <a:sy n="70" d="100"/>
        </p:scale>
        <p:origin x="19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1657D-A7B0-4665-83E0-D7C371DA8431}" type="datetimeFigureOut">
              <a:rPr lang="ko-KR" altLang="en-US" smtClean="0"/>
              <a:t>2020-03-26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B2FE8-72DD-4CAF-82B5-9D5CB28414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64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줄거리요약에서 알 수 있듯이</a:t>
            </a:r>
            <a:r>
              <a:rPr lang="en-US" altLang="ko-KR" dirty="0"/>
              <a:t>, </a:t>
            </a:r>
            <a:r>
              <a:rPr lang="ko-KR" altLang="en-US" dirty="0"/>
              <a:t>이 이야기에서 </a:t>
            </a:r>
            <a:r>
              <a:rPr lang="ko-KR" altLang="en-US" dirty="0" err="1"/>
              <a:t>재즈블루스라는</a:t>
            </a:r>
            <a:r>
              <a:rPr lang="ko-KR" altLang="en-US" dirty="0"/>
              <a:t> 흑인음악이 차지하는 비중이 매우 크기 때문에 그 내용을 이해할 필요가 있음</a:t>
            </a:r>
            <a:r>
              <a:rPr lang="en-US" altLang="ko-KR" dirty="0"/>
              <a:t>. </a:t>
            </a:r>
            <a:r>
              <a:rPr lang="ko-KR" altLang="en-US" dirty="0"/>
              <a:t>특히 </a:t>
            </a:r>
            <a:r>
              <a:rPr lang="ko-KR" altLang="en-US" dirty="0" err="1"/>
              <a:t>써니가</a:t>
            </a:r>
            <a:r>
              <a:rPr lang="ko-KR" altLang="en-US" dirty="0"/>
              <a:t> 특별하게 숭배하는  </a:t>
            </a:r>
            <a:r>
              <a:rPr lang="en-US" altLang="ko-KR" dirty="0"/>
              <a:t>Charlie "bird" Parker(</a:t>
            </a:r>
            <a:r>
              <a:rPr lang="ko-KR" altLang="en-US" dirty="0" err="1"/>
              <a:t>색소포니스트</a:t>
            </a:r>
            <a:r>
              <a:rPr lang="en-US" altLang="ko-KR" dirty="0"/>
              <a:t>)</a:t>
            </a:r>
            <a:r>
              <a:rPr lang="ko-KR" altLang="en-US" dirty="0"/>
              <a:t>의 재즈는 흑인 재즈 중에서도 </a:t>
            </a:r>
            <a:r>
              <a:rPr lang="en-US" altLang="ko-KR" dirty="0"/>
              <a:t>Bebop</a:t>
            </a:r>
            <a:r>
              <a:rPr lang="ko-KR" altLang="en-US" dirty="0"/>
              <a:t>이라고 하는 실험적인 음악이며 </a:t>
            </a:r>
            <a:r>
              <a:rPr lang="en-US" altLang="ko-KR" dirty="0"/>
              <a:t>1930</a:t>
            </a:r>
            <a:r>
              <a:rPr lang="ko-KR" altLang="en-US" dirty="0"/>
              <a:t>년대 말고 </a:t>
            </a:r>
            <a:r>
              <a:rPr lang="en-US" altLang="ko-KR" dirty="0"/>
              <a:t>40</a:t>
            </a:r>
            <a:r>
              <a:rPr lang="ko-KR" altLang="en-US" dirty="0"/>
              <a:t>년대 초에 유행했다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err="1" smtClean="0"/>
              <a:t>비밥</a:t>
            </a:r>
            <a:r>
              <a:rPr lang="en-US" altLang="ko-KR" dirty="0"/>
              <a:t>, </a:t>
            </a:r>
            <a:r>
              <a:rPr lang="ko-KR" altLang="en-US" dirty="0"/>
              <a:t>밥</a:t>
            </a:r>
            <a:r>
              <a:rPr lang="en-US" altLang="ko-KR" dirty="0"/>
              <a:t>, </a:t>
            </a:r>
            <a:r>
              <a:rPr lang="ko-KR" altLang="en-US" dirty="0" err="1"/>
              <a:t>하드밥</a:t>
            </a:r>
            <a:r>
              <a:rPr lang="ko-KR" altLang="en-US" dirty="0"/>
              <a:t> 등등 다양하게 불렸던 이 음악은 친숙한 멜로디 가운데에서 이루어지는 복잡하고 추상적인 종류의 </a:t>
            </a:r>
            <a:r>
              <a:rPr lang="ko-KR" altLang="en-US" dirty="0" err="1"/>
              <a:t>솔로연주를</a:t>
            </a:r>
            <a:r>
              <a:rPr lang="ko-KR" altLang="en-US" dirty="0"/>
              <a:t> 그 특징으로 한다</a:t>
            </a:r>
            <a:r>
              <a:rPr lang="en-US" altLang="ko-KR" dirty="0"/>
              <a:t>. </a:t>
            </a:r>
            <a:r>
              <a:rPr lang="ko-KR" altLang="en-US" dirty="0"/>
              <a:t>이 경우 이 </a:t>
            </a:r>
            <a:r>
              <a:rPr lang="ko-KR" altLang="en-US" dirty="0" err="1"/>
              <a:t>솔로연주자는</a:t>
            </a:r>
            <a:r>
              <a:rPr lang="ko-KR" altLang="en-US" dirty="0"/>
              <a:t> 배경의 멜로디와 기본적인 코드만 공유하면서 전혀 다른 멜로디를 연주한다</a:t>
            </a:r>
            <a:r>
              <a:rPr lang="en-US" altLang="ko-KR" dirty="0"/>
              <a:t>. </a:t>
            </a:r>
            <a:r>
              <a:rPr lang="ko-KR" altLang="en-US" dirty="0"/>
              <a:t>그리고 이 연주는 매우 빠른 연주</a:t>
            </a:r>
            <a:r>
              <a:rPr lang="en-US" altLang="ko-KR" dirty="0"/>
              <a:t>, </a:t>
            </a:r>
            <a:r>
              <a:rPr lang="ko-KR" altLang="en-US" dirty="0"/>
              <a:t>속주를 특징으로 한다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Dizzy </a:t>
            </a:r>
            <a:r>
              <a:rPr lang="en-US" altLang="ko-KR" dirty="0"/>
              <a:t>Gillespie, Miles Davis, Thelonious Monk, </a:t>
            </a:r>
            <a:r>
              <a:rPr lang="ko-KR" altLang="en-US" dirty="0"/>
              <a:t>그리고 </a:t>
            </a:r>
            <a:r>
              <a:rPr lang="ko-KR" altLang="en-US" dirty="0" err="1"/>
              <a:t>섹소포니스트</a:t>
            </a:r>
            <a:r>
              <a:rPr lang="ko-KR" altLang="en-US" dirty="0"/>
              <a:t> </a:t>
            </a:r>
            <a:r>
              <a:rPr lang="en-US" altLang="ko-KR" dirty="0"/>
              <a:t>Charlie Parker</a:t>
            </a:r>
            <a:r>
              <a:rPr lang="ko-KR" altLang="en-US" dirty="0"/>
              <a:t>같은 사람들이 그 </a:t>
            </a:r>
            <a:r>
              <a:rPr lang="ko-KR" altLang="en-US" dirty="0" err="1"/>
              <a:t>부류고</a:t>
            </a:r>
            <a:r>
              <a:rPr lang="ko-KR" altLang="en-US" dirty="0"/>
              <a:t> </a:t>
            </a:r>
            <a:r>
              <a:rPr lang="en-US" altLang="ko-KR" dirty="0"/>
              <a:t>Parker</a:t>
            </a:r>
            <a:r>
              <a:rPr lang="ko-KR" altLang="en-US" dirty="0"/>
              <a:t>가 이 유파의 창시자로 되어있다</a:t>
            </a:r>
            <a:r>
              <a:rPr lang="en-US" altLang="ko-KR" dirty="0"/>
              <a:t>. </a:t>
            </a:r>
            <a:r>
              <a:rPr lang="ko-KR" altLang="en-US" dirty="0"/>
              <a:t>사실 이 </a:t>
            </a:r>
            <a:r>
              <a:rPr lang="ko-KR" altLang="en-US" dirty="0" err="1"/>
              <a:t>비밥은</a:t>
            </a:r>
            <a:r>
              <a:rPr lang="ko-KR" altLang="en-US" dirty="0"/>
              <a:t> 흑인들의 재즈가 미국의 주류사회로부터 인정을 받기 시작하고 인기를 끌기 시작할 무렵에 나왔기 때문에 많은 전통적 </a:t>
            </a:r>
            <a:r>
              <a:rPr lang="ko-KR" altLang="en-US" dirty="0" err="1"/>
              <a:t>재즈뮤지션들이</a:t>
            </a:r>
            <a:r>
              <a:rPr lang="ko-KR" altLang="en-US" dirty="0"/>
              <a:t> </a:t>
            </a:r>
            <a:r>
              <a:rPr lang="ko-KR" altLang="en-US" dirty="0" err="1"/>
              <a:t>비밥에</a:t>
            </a:r>
            <a:r>
              <a:rPr lang="ko-KR" altLang="en-US" dirty="0"/>
              <a:t> 반대했다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가령 </a:t>
            </a:r>
            <a:r>
              <a:rPr lang="ko-KR" altLang="en-US" dirty="0"/>
              <a:t>그 당시 더 인기있었던 재즈는 스윙이라는 게 있는데</a:t>
            </a:r>
            <a:r>
              <a:rPr lang="en-US" altLang="ko-KR" dirty="0"/>
              <a:t>, </a:t>
            </a:r>
            <a:r>
              <a:rPr lang="ko-KR" altLang="en-US" dirty="0"/>
              <a:t>이 경우는 음악가들 자신이 </a:t>
            </a:r>
            <a:r>
              <a:rPr lang="ko-KR" altLang="en-US" dirty="0" err="1"/>
              <a:t>춤주고</a:t>
            </a:r>
            <a:r>
              <a:rPr lang="ko-KR" altLang="en-US" dirty="0"/>
              <a:t> 즐기는 것을 더 장려했던 것에 비해서</a:t>
            </a:r>
            <a:r>
              <a:rPr lang="en-US" altLang="ko-KR" dirty="0"/>
              <a:t>, </a:t>
            </a:r>
            <a:r>
              <a:rPr lang="ko-KR" altLang="en-US" dirty="0" err="1"/>
              <a:t>비밥은</a:t>
            </a:r>
            <a:r>
              <a:rPr lang="ko-KR" altLang="en-US" dirty="0"/>
              <a:t> </a:t>
            </a:r>
            <a:r>
              <a:rPr lang="ko-KR" altLang="en-US" dirty="0" err="1"/>
              <a:t>솔로연주자에서</a:t>
            </a:r>
            <a:r>
              <a:rPr lang="ko-KR" altLang="en-US" dirty="0"/>
              <a:t> 더 집중하고</a:t>
            </a:r>
            <a:r>
              <a:rPr lang="en-US" altLang="ko-KR" dirty="0"/>
              <a:t>, </a:t>
            </a:r>
            <a:r>
              <a:rPr lang="ko-KR" altLang="en-US" dirty="0" err="1"/>
              <a:t>솔로연주자의</a:t>
            </a:r>
            <a:r>
              <a:rPr lang="ko-KR" altLang="en-US" dirty="0"/>
              <a:t> 독보적인 연주실력에 더 의지를 많이 했다</a:t>
            </a:r>
            <a:r>
              <a:rPr lang="en-US" altLang="ko-KR" dirty="0"/>
              <a:t>. </a:t>
            </a:r>
            <a:r>
              <a:rPr lang="ko-KR" altLang="en-US" dirty="0" err="1"/>
              <a:t>비밥이</a:t>
            </a:r>
            <a:r>
              <a:rPr lang="ko-KR" altLang="en-US" dirty="0"/>
              <a:t> 스윙보다 더 덜 대중적이고</a:t>
            </a:r>
            <a:r>
              <a:rPr lang="en-US" altLang="ko-KR" dirty="0"/>
              <a:t>, </a:t>
            </a:r>
            <a:r>
              <a:rPr lang="ko-KR" altLang="en-US" dirty="0"/>
              <a:t>더 문제지향적</a:t>
            </a:r>
            <a:r>
              <a:rPr lang="en-US" altLang="ko-KR" dirty="0"/>
              <a:t>, </a:t>
            </a:r>
            <a:r>
              <a:rPr lang="ko-KR" altLang="en-US" dirty="0"/>
              <a:t>더 실험적이었다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스윙을 </a:t>
            </a:r>
            <a:r>
              <a:rPr lang="ko-KR" altLang="en-US" dirty="0"/>
              <a:t>연주한다는 건 흑인을 </a:t>
            </a:r>
            <a:r>
              <a:rPr lang="ko-KR" altLang="en-US" dirty="0" smtClean="0"/>
              <a:t>사회구성원으로 </a:t>
            </a:r>
            <a:r>
              <a:rPr lang="ko-KR" altLang="en-US" dirty="0"/>
              <a:t>받아들이되 독특한 주변인으로 취급하는 주류문화에 타협한다는 뜻으로 받아들여졌다</a:t>
            </a:r>
            <a:r>
              <a:rPr lang="en-US" altLang="ko-KR" dirty="0"/>
              <a:t>. </a:t>
            </a:r>
            <a:r>
              <a:rPr lang="ko-KR" altLang="en-US" dirty="0"/>
              <a:t>적어도 </a:t>
            </a:r>
            <a:r>
              <a:rPr lang="ko-KR" altLang="en-US" dirty="0" err="1"/>
              <a:t>써니는</a:t>
            </a:r>
            <a:r>
              <a:rPr lang="ko-KR" altLang="en-US" dirty="0"/>
              <a:t> 그랬다는 것</a:t>
            </a:r>
            <a:r>
              <a:rPr lang="en-US" altLang="ko-KR" dirty="0"/>
              <a:t>. </a:t>
            </a:r>
            <a:r>
              <a:rPr lang="ko-KR" altLang="en-US" dirty="0"/>
              <a:t>그에 비해 </a:t>
            </a:r>
            <a:r>
              <a:rPr lang="ko-KR" altLang="en-US" dirty="0" err="1"/>
              <a:t>비밥은</a:t>
            </a:r>
            <a:r>
              <a:rPr lang="ko-KR" altLang="en-US" dirty="0"/>
              <a:t> 더 실험적이고</a:t>
            </a:r>
            <a:r>
              <a:rPr lang="en-US" altLang="ko-KR" dirty="0"/>
              <a:t>, </a:t>
            </a:r>
            <a:r>
              <a:rPr lang="ko-KR" altLang="en-US" dirty="0"/>
              <a:t>저항적이며</a:t>
            </a:r>
            <a:r>
              <a:rPr lang="en-US" altLang="ko-KR" dirty="0"/>
              <a:t>, </a:t>
            </a:r>
            <a:r>
              <a:rPr lang="ko-KR" altLang="en-US" dirty="0"/>
              <a:t>흑인의 정체성에 대한 더 투쟁적인 탐구의 방식이었다는 것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15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 대표적인 음악가가 </a:t>
            </a:r>
            <a:r>
              <a:rPr lang="ko-KR" altLang="en-US" dirty="0" err="1"/>
              <a:t>볼드윈이</a:t>
            </a:r>
            <a:r>
              <a:rPr lang="ko-KR" altLang="en-US" dirty="0"/>
              <a:t> 언급한 </a:t>
            </a:r>
            <a:r>
              <a:rPr lang="ko-KR" altLang="en-US" dirty="0" err="1"/>
              <a:t>챨리</a:t>
            </a:r>
            <a:r>
              <a:rPr lang="ko-KR" altLang="en-US" dirty="0"/>
              <a:t> 버드 파커</a:t>
            </a:r>
            <a:r>
              <a:rPr lang="en-US" altLang="ko-KR" dirty="0"/>
              <a:t>. </a:t>
            </a:r>
            <a:r>
              <a:rPr lang="ko-KR" altLang="en-US" dirty="0"/>
              <a:t>그는 역사상 가장 훌륭한 재즈 </a:t>
            </a:r>
            <a:r>
              <a:rPr lang="ko-KR" altLang="en-US" dirty="0" err="1"/>
              <a:t>섹소포니스트였다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1940</a:t>
            </a:r>
            <a:r>
              <a:rPr lang="ko-KR" altLang="en-US" dirty="0"/>
              <a:t>년대말과 </a:t>
            </a:r>
            <a:r>
              <a:rPr lang="en-US" altLang="ko-KR" dirty="0"/>
              <a:t>1950</a:t>
            </a:r>
            <a:r>
              <a:rPr lang="ko-KR" altLang="en-US" dirty="0" err="1"/>
              <a:t>년대초에</a:t>
            </a:r>
            <a:r>
              <a:rPr lang="ko-KR" altLang="en-US" dirty="0"/>
              <a:t> 비밥으로 알려진 음악을 연주함</a:t>
            </a:r>
            <a:r>
              <a:rPr lang="en-US" altLang="ko-KR" dirty="0"/>
              <a:t>. </a:t>
            </a:r>
            <a:r>
              <a:rPr lang="ko-KR" altLang="en-US" dirty="0"/>
              <a:t>새롭고도 어려운 연주기법을 선보였는데</a:t>
            </a:r>
            <a:r>
              <a:rPr lang="en-US" altLang="ko-KR" dirty="0"/>
              <a:t>, </a:t>
            </a:r>
            <a:r>
              <a:rPr lang="ko-KR" altLang="en-US" dirty="0"/>
              <a:t>더 빠른 템포</a:t>
            </a:r>
            <a:r>
              <a:rPr lang="en-US" altLang="ko-KR" dirty="0"/>
              <a:t>, </a:t>
            </a:r>
            <a:r>
              <a:rPr lang="ko-KR" altLang="en-US" dirty="0"/>
              <a:t>색다른 코드</a:t>
            </a:r>
            <a:r>
              <a:rPr lang="en-US" altLang="ko-KR" dirty="0"/>
              <a:t>, </a:t>
            </a:r>
            <a:r>
              <a:rPr lang="ko-KR" altLang="en-US" dirty="0"/>
              <a:t>더 다양한 화음 등이 그 특징</a:t>
            </a:r>
            <a:r>
              <a:rPr lang="en-US" altLang="ko-KR" dirty="0"/>
              <a:t>. </a:t>
            </a:r>
            <a:r>
              <a:rPr lang="ko-KR" altLang="en-US" dirty="0"/>
              <a:t>엄청난 속주가 특징 </a:t>
            </a:r>
            <a:r>
              <a:rPr lang="ko-KR" altLang="en-US" dirty="0" smtClean="0"/>
              <a:t>의 </a:t>
            </a:r>
            <a:r>
              <a:rPr lang="ko-KR" altLang="en-US" dirty="0"/>
              <a:t>하나</a:t>
            </a:r>
            <a:r>
              <a:rPr lang="en-US" altLang="ko-KR" dirty="0"/>
              <a:t>. </a:t>
            </a:r>
            <a:r>
              <a:rPr lang="ko-KR" altLang="en-US" dirty="0"/>
              <a:t>파커는 </a:t>
            </a:r>
            <a:r>
              <a:rPr lang="en-US" altLang="ko-KR" dirty="0"/>
              <a:t>1955</a:t>
            </a:r>
            <a:r>
              <a:rPr lang="ko-KR" altLang="en-US" dirty="0"/>
              <a:t>년에 </a:t>
            </a:r>
            <a:r>
              <a:rPr lang="en-US" altLang="ko-KR" dirty="0"/>
              <a:t>34</a:t>
            </a:r>
            <a:r>
              <a:rPr lang="ko-KR" altLang="en-US" dirty="0"/>
              <a:t>세의 이른 나이에 사망</a:t>
            </a:r>
            <a:r>
              <a:rPr lang="en-US" altLang="ko-KR" dirty="0"/>
              <a:t>. </a:t>
            </a:r>
            <a:r>
              <a:rPr lang="ko-KR" altLang="en-US" dirty="0"/>
              <a:t>술</a:t>
            </a:r>
            <a:r>
              <a:rPr lang="en-US" altLang="ko-KR" dirty="0"/>
              <a:t>, </a:t>
            </a:r>
            <a:r>
              <a:rPr lang="ko-KR" altLang="en-US" dirty="0"/>
              <a:t>마약</a:t>
            </a:r>
            <a:r>
              <a:rPr lang="en-US" altLang="ko-KR" dirty="0"/>
              <a:t>, </a:t>
            </a:r>
            <a:r>
              <a:rPr lang="ko-KR" altLang="en-US" dirty="0"/>
              <a:t>여자로 인해 사망했는데</a:t>
            </a:r>
            <a:r>
              <a:rPr lang="en-US" altLang="ko-KR" dirty="0"/>
              <a:t>, </a:t>
            </a:r>
            <a:r>
              <a:rPr lang="ko-KR" altLang="en-US" dirty="0"/>
              <a:t>결국 이것을 보면 </a:t>
            </a:r>
            <a:r>
              <a:rPr lang="ko-KR" altLang="en-US" dirty="0" err="1"/>
              <a:t>써니에</a:t>
            </a:r>
            <a:r>
              <a:rPr lang="ko-KR" altLang="en-US" dirty="0"/>
              <a:t> 대한 화자의 걱정이 속물근성의 표현만은 아니었다는 것을 알 수 있다</a:t>
            </a:r>
            <a:r>
              <a:rPr lang="en-US" altLang="ko-KR" dirty="0"/>
              <a:t>. </a:t>
            </a:r>
            <a:r>
              <a:rPr lang="ko-KR" altLang="en-US" dirty="0"/>
              <a:t>파커 역시 </a:t>
            </a:r>
            <a:r>
              <a:rPr lang="en-US" altLang="ko-KR" dirty="0"/>
              <a:t>15</a:t>
            </a:r>
            <a:r>
              <a:rPr lang="ko-KR" altLang="en-US" dirty="0"/>
              <a:t>세에 마약에 손대기 시작한 것으로 되어있다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써니의</a:t>
            </a:r>
            <a:r>
              <a:rPr lang="ko-KR" altLang="en-US" dirty="0" smtClean="0"/>
              <a:t> </a:t>
            </a:r>
            <a:r>
              <a:rPr lang="ko-KR" altLang="en-US" dirty="0"/>
              <a:t>주장은 마약은 물론 나쁘고</a:t>
            </a:r>
            <a:r>
              <a:rPr lang="en-US" altLang="ko-KR" dirty="0"/>
              <a:t>, </a:t>
            </a:r>
            <a:r>
              <a:rPr lang="ko-KR" altLang="en-US" dirty="0"/>
              <a:t>그것에서 멀어지는 것이 맞지만</a:t>
            </a:r>
            <a:r>
              <a:rPr lang="en-US" altLang="ko-KR" dirty="0"/>
              <a:t>, </a:t>
            </a:r>
            <a:r>
              <a:rPr lang="ko-KR" altLang="en-US" dirty="0"/>
              <a:t>마약을 </a:t>
            </a:r>
            <a:r>
              <a:rPr lang="ko-KR" altLang="en-US" dirty="0" err="1"/>
              <a:t>안한다는</a:t>
            </a:r>
            <a:r>
              <a:rPr lang="ko-KR" altLang="en-US" dirty="0"/>
              <a:t> 것이 그 자체로 제일 중요한 미덕은 아니라는 것</a:t>
            </a:r>
            <a:r>
              <a:rPr lang="en-US" altLang="ko-KR" dirty="0"/>
              <a:t>. </a:t>
            </a:r>
            <a:r>
              <a:rPr lang="ko-KR" altLang="en-US" dirty="0"/>
              <a:t>그러면 마약만 안하고</a:t>
            </a:r>
            <a:r>
              <a:rPr lang="en-US" altLang="ko-KR" dirty="0"/>
              <a:t>, </a:t>
            </a:r>
            <a:r>
              <a:rPr lang="ko-KR" altLang="en-US" dirty="0"/>
              <a:t>학교만 잘 다니면</a:t>
            </a:r>
            <a:r>
              <a:rPr lang="en-US" altLang="ko-KR" dirty="0"/>
              <a:t>, </a:t>
            </a:r>
            <a:r>
              <a:rPr lang="ko-KR" altLang="en-US" dirty="0"/>
              <a:t>차별과 억압으로 특징지을 수 있는 당대 흑인들의 삶이 자동적으로 좋아지는가</a:t>
            </a:r>
            <a:r>
              <a:rPr lang="en-US" altLang="ko-KR" dirty="0"/>
              <a:t>? </a:t>
            </a:r>
            <a:r>
              <a:rPr lang="ko-KR" altLang="en-US" dirty="0"/>
              <a:t>그 모든 것에도 불구하고 자기만 잘되면 된다고 생각하는 것은 너무 이기적인 것 아닌가</a:t>
            </a:r>
            <a:r>
              <a:rPr lang="en-US" altLang="ko-KR" dirty="0"/>
              <a:t>? </a:t>
            </a:r>
            <a:r>
              <a:rPr lang="ko-KR" altLang="en-US" dirty="0"/>
              <a:t>이기적이기만 한 것이 아니라</a:t>
            </a:r>
            <a:r>
              <a:rPr lang="en-US" altLang="ko-KR" dirty="0"/>
              <a:t>, </a:t>
            </a:r>
            <a:r>
              <a:rPr lang="ko-KR" altLang="en-US" dirty="0"/>
              <a:t>불공정하고 정의롭지 못한 백인들의 질서에 너무 무비판적으로 타협하는 것 아닌가</a:t>
            </a:r>
            <a:r>
              <a:rPr lang="en-US" altLang="ko-KR" dirty="0"/>
              <a:t>? </a:t>
            </a:r>
            <a:r>
              <a:rPr lang="ko-KR" altLang="en-US" dirty="0"/>
              <a:t>하는 질문을 던지고 있는 것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화자는 </a:t>
            </a:r>
            <a:r>
              <a:rPr lang="ko-KR" altLang="en-US" dirty="0" err="1"/>
              <a:t>써니의</a:t>
            </a:r>
            <a:r>
              <a:rPr lang="ko-KR" altLang="en-US" dirty="0"/>
              <a:t> 음악을 통하여 비밥같은 음악이 그냥 마약에 쩔은 사회의 쓰레기가 절망적으로 내뱉은 절규가 아니라 그 나름으로 진지하고 정직한 흑인정체성의 탐구를 나타낸다는 것을 처음으로 안 것이다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71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이러한 </a:t>
            </a:r>
            <a:r>
              <a:rPr lang="en-US" altLang="ko-KR" dirty="0"/>
              <a:t>Bebop</a:t>
            </a:r>
            <a:r>
              <a:rPr lang="ko-KR" altLang="en-US" dirty="0"/>
              <a:t>의 예로 </a:t>
            </a:r>
            <a:r>
              <a:rPr lang="en-US" altLang="ko-KR" dirty="0"/>
              <a:t>Charlie “Bird” Parker</a:t>
            </a:r>
            <a:r>
              <a:rPr lang="ko-KR" altLang="en-US" dirty="0"/>
              <a:t>의 </a:t>
            </a:r>
            <a:r>
              <a:rPr lang="en-US" altLang="ko-KR" dirty="0"/>
              <a:t> “</a:t>
            </a:r>
            <a:r>
              <a:rPr lang="en-US" altLang="ko-KR" dirty="0" err="1"/>
              <a:t>Groovin</a:t>
            </a:r>
            <a:r>
              <a:rPr lang="en-US" altLang="ko-KR" dirty="0"/>
              <a:t>’ High”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같이 들어보자</a:t>
            </a:r>
            <a:r>
              <a:rPr lang="en-US" altLang="ko-KR" dirty="0"/>
              <a:t>. </a:t>
            </a:r>
            <a:r>
              <a:rPr lang="ko-KR" altLang="en-US" dirty="0" err="1"/>
              <a:t>이곡은</a:t>
            </a:r>
            <a:r>
              <a:rPr lang="ko-KR" altLang="en-US" dirty="0"/>
              <a:t>  앞에서 소개한  </a:t>
            </a:r>
            <a:r>
              <a:rPr lang="en-US" altLang="ko-KR" dirty="0"/>
              <a:t>Dizzy</a:t>
            </a:r>
            <a:r>
              <a:rPr lang="ko-KR" altLang="en-US" dirty="0"/>
              <a:t> </a:t>
            </a:r>
            <a:r>
              <a:rPr lang="en-US" altLang="ko-KR" dirty="0"/>
              <a:t>Gillespie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대표적 노래를 파커가 연주한 것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“a</a:t>
            </a:r>
            <a:r>
              <a:rPr lang="ko-KR" altLang="en-US" dirty="0"/>
              <a:t> </a:t>
            </a:r>
            <a:r>
              <a:rPr lang="en-US" altLang="ko-KR" dirty="0"/>
              <a:t>pleasant medium tempo tune that demonstrates his skill in fashioning interesting textures using only six </a:t>
            </a:r>
            <a:r>
              <a:rPr lang="en-US" altLang="ko-KR" dirty="0" err="1"/>
              <a:t>intruments</a:t>
            </a:r>
            <a:r>
              <a:rPr lang="en-US" altLang="ko-KR" dirty="0"/>
              <a:t>”</a:t>
            </a:r>
          </a:p>
          <a:p>
            <a:endParaRPr lang="en-US" altLang="ko-KR" dirty="0"/>
          </a:p>
          <a:p>
            <a:r>
              <a:rPr lang="ko-KR" altLang="en-US" dirty="0"/>
              <a:t>최초로 유명해진 </a:t>
            </a:r>
            <a:r>
              <a:rPr lang="en-US" altLang="ko-KR" dirty="0"/>
              <a:t>Bebop</a:t>
            </a:r>
            <a:r>
              <a:rPr lang="ko-KR" altLang="en-US" dirty="0"/>
              <a:t>곡이고</a:t>
            </a:r>
            <a:r>
              <a:rPr lang="en-US" altLang="ko-KR" dirty="0"/>
              <a:t>, </a:t>
            </a:r>
            <a:r>
              <a:rPr lang="ko-KR" altLang="en-US" dirty="0"/>
              <a:t>중간 템포</a:t>
            </a:r>
            <a:r>
              <a:rPr lang="en-US" altLang="ko-KR" dirty="0"/>
              <a:t> 6</a:t>
            </a:r>
            <a:r>
              <a:rPr lang="ko-KR" altLang="en-US" dirty="0"/>
              <a:t>개의 악기만을 위한 화려한 스킬을 자랑하는 곡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“</a:t>
            </a:r>
            <a:r>
              <a:rPr lang="en-US" altLang="ko-KR" dirty="0" err="1"/>
              <a:t>Groovin</a:t>
            </a:r>
            <a:r>
              <a:rPr lang="en-US" altLang="ko-KR" dirty="0"/>
              <a:t>’ </a:t>
            </a:r>
          </a:p>
          <a:p>
            <a:endParaRPr lang="en-US" altLang="ko-KR" dirty="0"/>
          </a:p>
          <a:p>
            <a:r>
              <a:rPr lang="en-US" altLang="ko-KR" dirty="0"/>
              <a:t>East Coast Slang: partial drunk feeling, normally affiliated with being drunk or tipsy(</a:t>
            </a:r>
            <a:r>
              <a:rPr lang="ko-KR" altLang="en-US" dirty="0"/>
              <a:t>살짝 취함</a:t>
            </a:r>
            <a:r>
              <a:rPr lang="en-US" altLang="ko-KR" dirty="0"/>
              <a:t>).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966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69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3.xml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ma"/><Relationship Id="rId4" Type="http://schemas.microsoft.com/office/2007/relationships/media" Target="../media/media4.wm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wma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457460E4-E613-438A-A477-F8413F9C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Bebop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5668B15-B1D6-41D6-94B3-B2E5AD366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a new form of jazz music developed in the late 1930s and early 1940s.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 The style, called "bebop," "bop," or later, "hardbop," centered on a very complex and abstract type of soloing during familiar tunes.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Often in the solo, only the chords of the original melody would remain the same, and the tune would bear no resemblance to more traditional versions.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The soloist would also play at blistering speeds.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The earliest bebop musicians were trumpet players Dizzy Gillespie and Miles Davis, pianist Thelonious Monk, and saxophonist Charlie Parker, often credited as the originator of the genre.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 Bebop became very controversial at a time when jazz was gaining respectability, and many of the traditional jazz musicians opposed it.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Where traditional jazz music and its more popular </a:t>
            </a:r>
            <a:r>
              <a:rPr lang="en-US" altLang="ko-KR" dirty="0" err="1"/>
              <a:t>subform</a:t>
            </a:r>
            <a:r>
              <a:rPr lang="en-US" altLang="ko-KR" dirty="0"/>
              <a:t>, swing, encouraged audiences to dance and enjoy themselves, bebop focused attention on the soloist and on his technical virtuosity. </a:t>
            </a:r>
            <a:endParaRPr lang="ko-KR" altLang="en-US" dirty="0"/>
          </a:p>
        </p:txBody>
      </p:sp>
      <p:pic>
        <p:nvPicPr>
          <p:cNvPr id="9" name="오디오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62"/>
    </mc:Choice>
    <mc:Fallback>
      <p:transition spd="slow" advTm="30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="" xmlns:a16="http://schemas.microsoft.com/office/drawing/2014/main" id="{0AD2F7D9-17BD-4BA8-B7C4-2BAFBF54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Charlie “Bird” Parker</a:t>
            </a:r>
            <a:endParaRPr lang="ko-KR" altLang="en-US" dirty="0"/>
          </a:p>
        </p:txBody>
      </p:sp>
      <p:sp>
        <p:nvSpPr>
          <p:cNvPr id="5" name="내용 개체 틀 4">
            <a:extLst>
              <a:ext uri="{FF2B5EF4-FFF2-40B4-BE49-F238E27FC236}">
                <a16:creationId xmlns="" xmlns:a16="http://schemas.microsoft.com/office/drawing/2014/main" id="{4782E61B-D517-45CB-9AB8-46AFB32EEC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 One of the greatest jazz improvisers of all time.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 One of a group of young musicians in the late 1940s and early 1950s who played what was called bebop, or bop. 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They developed new and difficult forms—faster tempos, altered chords, and harmonies that involved greater ranges of notes.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They frequently played at blistering speeds.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Parker died in 1955 at the age of 34, the victim of overindulgence in drink, drugs, and sex.</a:t>
            </a:r>
            <a:endParaRPr lang="ko-KR" altLang="en-US" dirty="0"/>
          </a:p>
        </p:txBody>
      </p:sp>
      <p:pic>
        <p:nvPicPr>
          <p:cNvPr id="8" name="내용 개체 틀 7" descr="사람, 남자, 서있는, 가장이(가) 표시된 사진&#10;&#10;자동 생성된 설명">
            <a:extLst>
              <a:ext uri="{FF2B5EF4-FFF2-40B4-BE49-F238E27FC236}">
                <a16:creationId xmlns="" xmlns:a16="http://schemas.microsoft.com/office/drawing/2014/main" id="{C5448A88-4E27-4B79-AF73-616604D2F1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753739" y="1845629"/>
            <a:ext cx="2379306" cy="4048711"/>
          </a:xfr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785"/>
    </mc:Choice>
    <mc:Fallback xmlns="">
      <p:transition spd="slow" advTm="2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="" xmlns:a16="http://schemas.microsoft.com/office/drawing/2014/main" id="{3B96EF7D-763F-4E4C-BAB1-8D821FECC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Charlie "Bird" Parker, "</a:t>
            </a:r>
            <a:r>
              <a:rPr lang="en-US" altLang="ko-KR" dirty="0" err="1"/>
              <a:t>Groovin</a:t>
            </a:r>
            <a:r>
              <a:rPr lang="en-US" altLang="ko-KR" dirty="0"/>
              <a:t>' High"</a:t>
            </a:r>
            <a:endParaRPr lang="ko-KR" altLang="en-US" dirty="0"/>
          </a:p>
        </p:txBody>
      </p:sp>
      <p:pic>
        <p:nvPicPr>
          <p:cNvPr id="7" name="Charlie Parker - Groovin' High - YouTube (480p)">
            <a:hlinkClick r:id="" action="ppaction://media"/>
            <a:extLst>
              <a:ext uri="{FF2B5EF4-FFF2-40B4-BE49-F238E27FC236}">
                <a16:creationId xmlns="" xmlns:a16="http://schemas.microsoft.com/office/drawing/2014/main" id="{72657F38-F365-487F-A804-D5DFD842A71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3288" y="1846263"/>
            <a:ext cx="5364162" cy="4022725"/>
          </a:xfr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13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503"/>
    </mc:Choice>
    <mc:Fallback>
      <p:transition spd="slow" advTm="24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7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0375" objId="7"/>
        <p14:pauseEvt time="239932" objId="7"/>
        <p14:stopEvt time="244503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“Blues in the Dark”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Kind treatment make me love you, be mean and you'll drive me away,</a:t>
            </a:r>
          </a:p>
          <a:p>
            <a:r>
              <a:rPr lang="en-US" altLang="ko-KR" dirty="0"/>
              <a:t>Kind treatment make me love you, be mean and you'll drive me away,</a:t>
            </a:r>
          </a:p>
          <a:p>
            <a:r>
              <a:rPr lang="en-US" altLang="ko-KR" dirty="0"/>
              <a:t>You're </a:t>
            </a:r>
            <a:r>
              <a:rPr lang="en-US" altLang="ko-KR" dirty="0" err="1"/>
              <a:t>gonna</a:t>
            </a:r>
            <a:r>
              <a:rPr lang="en-US" altLang="ko-KR" dirty="0"/>
              <a:t> long for me, baby, one of these old rainy days!</a:t>
            </a:r>
          </a:p>
          <a:p>
            <a:endParaRPr lang="en-US" altLang="ko-KR" dirty="0"/>
          </a:p>
          <a:p>
            <a:r>
              <a:rPr lang="en-US" altLang="ko-KR" dirty="0"/>
              <a:t>Did you ever dream, lucky baby, and wake up cold in hand?</a:t>
            </a:r>
          </a:p>
          <a:p>
            <a:r>
              <a:rPr lang="en-US" altLang="ko-KR" dirty="0"/>
              <a:t>Did you ever dream, lucky baby, and wake up cold in hand?</a:t>
            </a:r>
          </a:p>
          <a:p>
            <a:r>
              <a:rPr lang="en-US" altLang="ko-KR" dirty="0"/>
              <a:t>You didn't have a dollar, and somebody had your woman!</a:t>
            </a:r>
          </a:p>
          <a:p>
            <a:endParaRPr lang="en-US" altLang="ko-KR" dirty="0"/>
          </a:p>
        </p:txBody>
      </p:sp>
      <p:pic>
        <p:nvPicPr>
          <p:cNvPr id="7" name="Count Basie  - Blues In The Dark - YouTube (480p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8238" y="2470150"/>
            <a:ext cx="4937125" cy="2774950"/>
          </a:xfr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12"/>
    </mc:Choice>
    <mc:Fallback>
      <p:transition spd="slow" advTm="36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8166" objId="7"/>
        <p14:pauseEvt time="366142" objId="7"/>
        <p14:stopEvt time="368412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5.6"/>
</p:tagLst>
</file>

<file path=ppt/theme/theme1.xml><?xml version="1.0" encoding="utf-8"?>
<a:theme xmlns:a="http://schemas.openxmlformats.org/drawingml/2006/main" name="추억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978</TotalTime>
  <Words>879</Words>
  <Application>Microsoft Office PowerPoint</Application>
  <PresentationFormat>와이드스크린</PresentationFormat>
  <Paragraphs>52</Paragraphs>
  <Slides>4</Slides>
  <Notes>4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9" baseType="lpstr">
      <vt:lpstr>맑은 고딕</vt:lpstr>
      <vt:lpstr>Calibri</vt:lpstr>
      <vt:lpstr>Calibri Light</vt:lpstr>
      <vt:lpstr>Wingdings</vt:lpstr>
      <vt:lpstr>추억</vt:lpstr>
      <vt:lpstr>Bebop</vt:lpstr>
      <vt:lpstr>Charlie “Bird” Parker</vt:lpstr>
      <vt:lpstr>Charlie "Bird" Parker, "Groovin' High"</vt:lpstr>
      <vt:lpstr>“Blues in the Dark”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Baldwin</dc:title>
  <dc:creator>SungEunai</dc:creator>
  <cp:lastModifiedBy>u</cp:lastModifiedBy>
  <cp:revision>45</cp:revision>
  <dcterms:created xsi:type="dcterms:W3CDTF">2020-03-22T15:36:33Z</dcterms:created>
  <dcterms:modified xsi:type="dcterms:W3CDTF">2020-03-26T13:05:42Z</dcterms:modified>
</cp:coreProperties>
</file>